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0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ru-RU"/>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0C09AF92-EE36-4030-8FDC-4C63E2C2B2FD}" type="datetimeFigureOut">
              <a:rPr lang="ru-RU" smtClean="0"/>
              <a:t>22.05.2025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4199413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0C09AF92-EE36-4030-8FDC-4C63E2C2B2FD}" type="datetimeFigureOut">
              <a:rPr lang="ru-RU" smtClean="0"/>
              <a:t>22.05.2025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980583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0C09AF92-EE36-4030-8FDC-4C63E2C2B2FD}" type="datetimeFigureOut">
              <a:rPr lang="ru-RU" smtClean="0"/>
              <a:t>22.05.2025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34371608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0C09AF92-EE36-4030-8FDC-4C63E2C2B2FD}" type="datetimeFigureOut">
              <a:rPr lang="ru-RU" smtClean="0"/>
              <a:t>22.05.2025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1689278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ru-RU"/>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0C09AF92-EE36-4030-8FDC-4C63E2C2B2FD}" type="datetimeFigureOut">
              <a:rPr lang="ru-RU" smtClean="0"/>
              <a:t>22.05.2025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336528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0C09AF92-EE36-4030-8FDC-4C63E2C2B2FD}" type="datetimeFigureOut">
              <a:rPr lang="ru-RU" smtClean="0"/>
              <a:t>22.05.2025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3765612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ru-RU"/>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0C09AF92-EE36-4030-8FDC-4C63E2C2B2FD}" type="datetimeFigureOut">
              <a:rPr lang="ru-RU" smtClean="0"/>
              <a:t>22.05.2025</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2692664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0C09AF92-EE36-4030-8FDC-4C63E2C2B2FD}" type="datetimeFigureOut">
              <a:rPr lang="ru-RU" smtClean="0"/>
              <a:t>22.05.2025</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102823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0C09AF92-EE36-4030-8FDC-4C63E2C2B2FD}" type="datetimeFigureOut">
              <a:rPr lang="ru-RU" smtClean="0"/>
              <a:t>22.05.2025</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461843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0C09AF92-EE36-4030-8FDC-4C63E2C2B2FD}" type="datetimeFigureOut">
              <a:rPr lang="ru-RU" smtClean="0"/>
              <a:t>22.05.2025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3547235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0C09AF92-EE36-4030-8FDC-4C63E2C2B2FD}" type="datetimeFigureOut">
              <a:rPr lang="ru-RU" smtClean="0"/>
              <a:t>22.05.2025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D9FA7D61-715A-4C80-9988-208A22C5B803}" type="slidenum">
              <a:rPr lang="ru-RU" smtClean="0"/>
              <a:t>‹#›</a:t>
            </a:fld>
            <a:endParaRPr lang="ru-RU"/>
          </a:p>
        </p:txBody>
      </p:sp>
    </p:spTree>
    <p:extLst>
      <p:ext uri="{BB962C8B-B14F-4D97-AF65-F5344CB8AC3E}">
        <p14:creationId xmlns:p14="http://schemas.microsoft.com/office/powerpoint/2010/main" val="2335856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09AF92-EE36-4030-8FDC-4C63E2C2B2FD}" type="datetimeFigureOut">
              <a:rPr lang="ru-RU" smtClean="0"/>
              <a:t>22.05.2025</a:t>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FA7D61-715A-4C80-9988-208A22C5B803}" type="slidenum">
              <a:rPr lang="ru-RU" smtClean="0"/>
              <a:t>‹#›</a:t>
            </a:fld>
            <a:endParaRPr lang="ru-RU"/>
          </a:p>
        </p:txBody>
      </p:sp>
    </p:spTree>
    <p:extLst>
      <p:ext uri="{BB962C8B-B14F-4D97-AF65-F5344CB8AC3E}">
        <p14:creationId xmlns:p14="http://schemas.microsoft.com/office/powerpoint/2010/main" val="13073541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5"/>
          <p:cNvSpPr/>
          <p:nvPr/>
        </p:nvSpPr>
        <p:spPr>
          <a:xfrm>
            <a:off x="3048000" y="1992047"/>
            <a:ext cx="6096000" cy="1446550"/>
          </a:xfrm>
          <a:prstGeom prst="rect">
            <a:avLst/>
          </a:prstGeom>
        </p:spPr>
        <p:txBody>
          <a:bodyPr>
            <a:spAutoFit/>
          </a:bodyPr>
          <a:lstStyle/>
          <a:p>
            <a:pPr algn="ctr"/>
            <a:r>
              <a:rPr lang="en-US" sz="5200" b="0" i="0" u="none" strike="noStrike" dirty="0" smtClean="0">
                <a:solidFill>
                  <a:srgbClr val="FF0000"/>
                </a:solidFill>
                <a:effectLst/>
                <a:latin typeface="Times New Roman" panose="02020603050405020304" pitchFamily="18" charset="0"/>
                <a:cs typeface="Times New Roman" panose="02020603050405020304" pitchFamily="18" charset="0"/>
              </a:rPr>
              <a:t>Elon Musk</a:t>
            </a:r>
            <a:endParaRPr lang="en-US" b="0" dirty="0" smtClean="0">
              <a:solidFill>
                <a:srgbClr val="FF0000"/>
              </a:solidFill>
              <a:effectLst/>
              <a:latin typeface="Times New Roman" panose="02020603050405020304" pitchFamily="18" charset="0"/>
              <a:cs typeface="Times New Roman" panose="02020603050405020304" pitchFamily="18" charset="0"/>
            </a:endParaRPr>
          </a:p>
          <a:p>
            <a:r>
              <a:rPr lang="en-US" dirty="0" smtClean="0">
                <a:solidFill>
                  <a:srgbClr val="FF0000"/>
                </a:solidFill>
                <a:latin typeface="Times New Roman" panose="02020603050405020304" pitchFamily="18" charset="0"/>
                <a:cs typeface="Times New Roman" panose="02020603050405020304" pitchFamily="18" charset="0"/>
              </a:rPr>
              <a:t/>
            </a:r>
            <a:br>
              <a:rPr lang="en-US" dirty="0" smtClean="0">
                <a:solidFill>
                  <a:srgbClr val="FF0000"/>
                </a:solidFill>
                <a:latin typeface="Times New Roman" panose="02020603050405020304" pitchFamily="18" charset="0"/>
                <a:cs typeface="Times New Roman" panose="02020603050405020304" pitchFamily="18" charset="0"/>
              </a:rPr>
            </a:br>
            <a:endParaRPr lang="ru-RU" dirty="0">
              <a:solidFill>
                <a:srgbClr val="FF0000"/>
              </a:solidFill>
              <a:latin typeface="Times New Roman" panose="02020603050405020304" pitchFamily="18" charset="0"/>
              <a:cs typeface="Times New Roman" panose="02020603050405020304" pitchFamily="18" charset="0"/>
            </a:endParaRPr>
          </a:p>
        </p:txBody>
      </p:sp>
      <p:sp>
        <p:nvSpPr>
          <p:cNvPr id="7" name="Прямоугольник 6"/>
          <p:cNvSpPr/>
          <p:nvPr/>
        </p:nvSpPr>
        <p:spPr>
          <a:xfrm>
            <a:off x="3048000" y="3325288"/>
            <a:ext cx="6096000" cy="1077218"/>
          </a:xfrm>
          <a:prstGeom prst="rect">
            <a:avLst/>
          </a:prstGeom>
        </p:spPr>
        <p:txBody>
          <a:bodyPr>
            <a:spAutoFit/>
          </a:bodyPr>
          <a:lstStyle/>
          <a:p>
            <a:pPr algn="ctr"/>
            <a:r>
              <a:rPr lang="en-US" sz="2800" b="0" i="0" u="none" strike="noStrike" dirty="0" smtClean="0">
                <a:solidFill>
                  <a:schemeClr val="accent6">
                    <a:lumMod val="75000"/>
                  </a:schemeClr>
                </a:solidFill>
                <a:effectLst/>
                <a:latin typeface="Times New Roman" panose="02020603050405020304" pitchFamily="18" charset="0"/>
                <a:cs typeface="Times New Roman" panose="02020603050405020304" pitchFamily="18" charset="0"/>
              </a:rPr>
              <a:t>Entrepreneur Profile</a:t>
            </a:r>
            <a:endParaRPr lang="en-US" b="0" dirty="0" smtClean="0">
              <a:solidFill>
                <a:schemeClr val="accent6">
                  <a:lumMod val="75000"/>
                </a:schemeClr>
              </a:solidFill>
              <a:effectLst/>
              <a:latin typeface="Times New Roman" panose="02020603050405020304" pitchFamily="18" charset="0"/>
              <a:cs typeface="Times New Roman" panose="02020603050405020304" pitchFamily="18" charset="0"/>
            </a:endParaRPr>
          </a:p>
          <a:p>
            <a:r>
              <a:rPr lang="en-US" dirty="0" smtClean="0">
                <a:solidFill>
                  <a:schemeClr val="accent6">
                    <a:lumMod val="75000"/>
                  </a:schemeClr>
                </a:solidFill>
                <a:latin typeface="Times New Roman" panose="02020603050405020304" pitchFamily="18" charset="0"/>
                <a:cs typeface="Times New Roman" panose="02020603050405020304" pitchFamily="18" charset="0"/>
              </a:rPr>
              <a:t/>
            </a:r>
            <a:br>
              <a:rPr lang="en-US" dirty="0" smtClean="0">
                <a:solidFill>
                  <a:schemeClr val="accent6">
                    <a:lumMod val="75000"/>
                  </a:schemeClr>
                </a:solidFill>
                <a:latin typeface="Times New Roman" panose="02020603050405020304" pitchFamily="18" charset="0"/>
                <a:cs typeface="Times New Roman" panose="02020603050405020304" pitchFamily="18" charset="0"/>
              </a:rPr>
            </a:br>
            <a:endParaRPr lang="ru-RU" dirty="0">
              <a:solidFill>
                <a:schemeClr val="accent6">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4613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1174595" y="2282427"/>
            <a:ext cx="7188820" cy="2246769"/>
          </a:xfrm>
          <a:prstGeom prst="rect">
            <a:avLst/>
          </a:prstGeom>
        </p:spPr>
        <p:txBody>
          <a:bodyPr wrap="square">
            <a:spAutoFit/>
          </a:bodyPr>
          <a:lstStyle/>
          <a:p>
            <a:pPr fontAlgn="base">
              <a:buFont typeface="Arial" panose="020B0604020202020204" pitchFamily="34" charset="0"/>
              <a:buChar char="•"/>
            </a:pPr>
            <a:r>
              <a:rPr lang="en-US" sz="2000" dirty="0">
                <a:solidFill>
                  <a:srgbClr val="00B050"/>
                </a:solidFill>
                <a:latin typeface="Times New Roman" panose="02020603050405020304" pitchFamily="18" charset="0"/>
                <a:cs typeface="Times New Roman" panose="02020603050405020304" pitchFamily="18" charset="0"/>
              </a:rPr>
              <a:t>He is the founder, CEO, and CTO of </a:t>
            </a:r>
            <a:r>
              <a:rPr lang="en-US" sz="2000" dirty="0" err="1" smtClean="0">
                <a:solidFill>
                  <a:srgbClr val="00B050"/>
                </a:solidFill>
                <a:latin typeface="Times New Roman" panose="02020603050405020304" pitchFamily="18" charset="0"/>
                <a:cs typeface="Times New Roman" panose="02020603050405020304" pitchFamily="18" charset="0"/>
              </a:rPr>
              <a:t>SpaceX</a:t>
            </a:r>
            <a:endParaRPr lang="ru-RU" sz="2000" dirty="0" smtClean="0">
              <a:solidFill>
                <a:srgbClr val="00B050"/>
              </a:solidFill>
              <a:latin typeface="Times New Roman" panose="02020603050405020304" pitchFamily="18" charset="0"/>
              <a:cs typeface="Times New Roman" panose="02020603050405020304" pitchFamily="18" charset="0"/>
            </a:endParaRPr>
          </a:p>
          <a:p>
            <a:pPr fontAlgn="base">
              <a:buFont typeface="Arial" panose="020B0604020202020204" pitchFamily="34" charset="0"/>
              <a:buChar char="•"/>
            </a:pPr>
            <a:endParaRPr lang="en-US" sz="2000" dirty="0">
              <a:solidFill>
                <a:srgbClr val="00B050"/>
              </a:solidFill>
              <a:latin typeface="Times New Roman" panose="02020603050405020304" pitchFamily="18" charset="0"/>
              <a:cs typeface="Times New Roman" panose="02020603050405020304" pitchFamily="18" charset="0"/>
            </a:endParaRPr>
          </a:p>
          <a:p>
            <a:pPr fontAlgn="base">
              <a:buFont typeface="Arial" panose="020B0604020202020204" pitchFamily="34" charset="0"/>
              <a:buChar char="•"/>
            </a:pPr>
            <a:r>
              <a:rPr lang="en-US" sz="2000" dirty="0">
                <a:solidFill>
                  <a:srgbClr val="00B050"/>
                </a:solidFill>
                <a:latin typeface="Times New Roman" panose="02020603050405020304" pitchFamily="18" charset="0"/>
                <a:cs typeface="Times New Roman" panose="02020603050405020304" pitchFamily="18" charset="0"/>
              </a:rPr>
              <a:t>Co-founder, CEO, and product architect of Tesla </a:t>
            </a:r>
            <a:r>
              <a:rPr lang="en-US" sz="2000" dirty="0" err="1" smtClean="0">
                <a:solidFill>
                  <a:srgbClr val="00B050"/>
                </a:solidFill>
                <a:latin typeface="Times New Roman" panose="02020603050405020304" pitchFamily="18" charset="0"/>
                <a:cs typeface="Times New Roman" panose="02020603050405020304" pitchFamily="18" charset="0"/>
              </a:rPr>
              <a:t>Inc</a:t>
            </a:r>
            <a:endParaRPr lang="ru-RU" sz="2000" dirty="0" smtClean="0">
              <a:solidFill>
                <a:srgbClr val="00B050"/>
              </a:solidFill>
              <a:latin typeface="Times New Roman" panose="02020603050405020304" pitchFamily="18" charset="0"/>
              <a:cs typeface="Times New Roman" panose="02020603050405020304" pitchFamily="18" charset="0"/>
            </a:endParaRPr>
          </a:p>
          <a:p>
            <a:pPr fontAlgn="base"/>
            <a:r>
              <a:rPr lang="en-US" sz="2000" dirty="0" smtClean="0">
                <a:solidFill>
                  <a:srgbClr val="00B050"/>
                </a:solidFill>
                <a:latin typeface="Times New Roman" panose="02020603050405020304" pitchFamily="18" charset="0"/>
                <a:cs typeface="Times New Roman" panose="02020603050405020304" pitchFamily="18" charset="0"/>
              </a:rPr>
              <a:t>.</a:t>
            </a:r>
            <a:endParaRPr lang="en-US" sz="2000" dirty="0">
              <a:solidFill>
                <a:srgbClr val="00B050"/>
              </a:solidFill>
              <a:latin typeface="Times New Roman" panose="02020603050405020304" pitchFamily="18" charset="0"/>
              <a:cs typeface="Times New Roman" panose="02020603050405020304" pitchFamily="18" charset="0"/>
            </a:endParaRPr>
          </a:p>
          <a:p>
            <a:pPr fontAlgn="base">
              <a:buFont typeface="Arial" panose="020B0604020202020204" pitchFamily="34" charset="0"/>
              <a:buChar char="•"/>
            </a:pPr>
            <a:r>
              <a:rPr lang="en-US" sz="2000" dirty="0">
                <a:solidFill>
                  <a:srgbClr val="00B050"/>
                </a:solidFill>
                <a:latin typeface="Times New Roman" panose="02020603050405020304" pitchFamily="18" charset="0"/>
                <a:cs typeface="Times New Roman" panose="02020603050405020304" pitchFamily="18" charset="0"/>
              </a:rPr>
              <a:t>Co-chairman of </a:t>
            </a:r>
            <a:r>
              <a:rPr lang="en-US" sz="2000" dirty="0" err="1" smtClean="0">
                <a:solidFill>
                  <a:srgbClr val="00B050"/>
                </a:solidFill>
                <a:latin typeface="Times New Roman" panose="02020603050405020304" pitchFamily="18" charset="0"/>
                <a:cs typeface="Times New Roman" panose="02020603050405020304" pitchFamily="18" charset="0"/>
              </a:rPr>
              <a:t>OpenAI</a:t>
            </a:r>
            <a:endParaRPr lang="ru-RU" sz="2000" dirty="0" smtClean="0">
              <a:solidFill>
                <a:srgbClr val="00B050"/>
              </a:solidFill>
              <a:latin typeface="Times New Roman" panose="02020603050405020304" pitchFamily="18" charset="0"/>
              <a:cs typeface="Times New Roman" panose="02020603050405020304" pitchFamily="18" charset="0"/>
            </a:endParaRPr>
          </a:p>
          <a:p>
            <a:pPr fontAlgn="base">
              <a:buFont typeface="Arial" panose="020B0604020202020204" pitchFamily="34" charset="0"/>
              <a:buChar char="•"/>
            </a:pPr>
            <a:endParaRPr lang="en-US" sz="2000" dirty="0">
              <a:solidFill>
                <a:srgbClr val="00B050"/>
              </a:solidFill>
              <a:latin typeface="Times New Roman" panose="02020603050405020304" pitchFamily="18" charset="0"/>
              <a:cs typeface="Times New Roman" panose="02020603050405020304" pitchFamily="18" charset="0"/>
            </a:endParaRPr>
          </a:p>
          <a:p>
            <a:pPr fontAlgn="base">
              <a:spcAft>
                <a:spcPts val="1600"/>
              </a:spcAft>
              <a:buFont typeface="Arial" panose="020B0604020202020204" pitchFamily="34" charset="0"/>
              <a:buChar char="•"/>
            </a:pPr>
            <a:r>
              <a:rPr lang="en-US" sz="2000" dirty="0">
                <a:solidFill>
                  <a:srgbClr val="00B050"/>
                </a:solidFill>
                <a:latin typeface="Times New Roman" panose="02020603050405020304" pitchFamily="18" charset="0"/>
                <a:cs typeface="Times New Roman" panose="02020603050405020304" pitchFamily="18" charset="0"/>
              </a:rPr>
              <a:t>Founder and CEO of </a:t>
            </a:r>
            <a:r>
              <a:rPr lang="en-US" sz="2000" dirty="0" err="1">
                <a:solidFill>
                  <a:srgbClr val="00B050"/>
                </a:solidFill>
                <a:latin typeface="Times New Roman" panose="02020603050405020304" pitchFamily="18" charset="0"/>
                <a:cs typeface="Times New Roman" panose="02020603050405020304" pitchFamily="18" charset="0"/>
              </a:rPr>
              <a:t>Neuralink</a:t>
            </a:r>
            <a:endParaRPr lang="en-US" sz="2000" dirty="0">
              <a:solidFill>
                <a:srgbClr val="00B050"/>
              </a:solidFill>
              <a:latin typeface="Times New Roman" panose="02020603050405020304" pitchFamily="18" charset="0"/>
              <a:cs typeface="Times New Roman" panose="02020603050405020304" pitchFamily="18" charset="0"/>
            </a:endParaRPr>
          </a:p>
        </p:txBody>
      </p:sp>
      <p:sp>
        <p:nvSpPr>
          <p:cNvPr id="5" name="Прямоугольник 4"/>
          <p:cNvSpPr/>
          <p:nvPr/>
        </p:nvSpPr>
        <p:spPr>
          <a:xfrm>
            <a:off x="1174595" y="693601"/>
            <a:ext cx="6096000" cy="1077218"/>
          </a:xfrm>
          <a:prstGeom prst="rect">
            <a:avLst/>
          </a:prstGeom>
        </p:spPr>
        <p:txBody>
          <a:bodyPr>
            <a:spAutoFit/>
          </a:bodyPr>
          <a:lstStyle/>
          <a:p>
            <a:r>
              <a:rPr lang="en-US" sz="2800" b="0" i="0" u="none" strike="noStrike" dirty="0" smtClean="0">
                <a:solidFill>
                  <a:srgbClr val="000000"/>
                </a:solidFill>
                <a:effectLst/>
                <a:latin typeface="Times New Roman" panose="02020603050405020304" pitchFamily="18" charset="0"/>
                <a:cs typeface="Times New Roman" panose="02020603050405020304" pitchFamily="18" charset="0"/>
              </a:rPr>
              <a:t>Who is Elon Musk?</a:t>
            </a:r>
            <a:endParaRPr lang="en-US" b="0" dirty="0" smtClean="0">
              <a:effectLst/>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endParaRPr lang="ru-RU"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17051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594732" y="277435"/>
            <a:ext cx="7166517" cy="1200329"/>
          </a:xfrm>
          <a:prstGeom prst="rect">
            <a:avLst/>
          </a:prstGeom>
        </p:spPr>
        <p:txBody>
          <a:bodyPr wrap="square">
            <a:spAutoFit/>
          </a:bodyPr>
          <a:lstStyle/>
          <a:p>
            <a:r>
              <a:rPr lang="en-US" sz="2400" b="0" i="0" u="none" strike="noStrike" dirty="0" smtClean="0">
                <a:solidFill>
                  <a:schemeClr val="bg1"/>
                </a:solidFill>
                <a:effectLst/>
                <a:latin typeface="Times New Roman" panose="02020603050405020304" pitchFamily="18" charset="0"/>
                <a:cs typeface="Times New Roman" panose="02020603050405020304" pitchFamily="18" charset="0"/>
              </a:rPr>
              <a:t>Entrepreneurial qualities embodied by Musk </a:t>
            </a:r>
            <a:endParaRPr lang="en-US" sz="2400" b="0" dirty="0" smtClean="0">
              <a:solidFill>
                <a:schemeClr val="bg1"/>
              </a:solidFill>
              <a:effectLst/>
              <a:latin typeface="Times New Roman" panose="02020603050405020304" pitchFamily="18" charset="0"/>
              <a:cs typeface="Times New Roman" panose="02020603050405020304" pitchFamily="18" charset="0"/>
            </a:endParaRPr>
          </a:p>
          <a:p>
            <a:r>
              <a:rPr lang="en-US" sz="2400" dirty="0" smtClean="0">
                <a:solidFill>
                  <a:schemeClr val="bg1"/>
                </a:solidFill>
                <a:latin typeface="Times New Roman" panose="02020603050405020304" pitchFamily="18" charset="0"/>
                <a:cs typeface="Times New Roman" panose="02020603050405020304" pitchFamily="18" charset="0"/>
              </a:rPr>
              <a:t/>
            </a:r>
            <a:br>
              <a:rPr lang="en-US" sz="2400" dirty="0" smtClean="0">
                <a:solidFill>
                  <a:schemeClr val="bg1"/>
                </a:solidFill>
                <a:latin typeface="Times New Roman" panose="02020603050405020304" pitchFamily="18" charset="0"/>
                <a:cs typeface="Times New Roman" panose="02020603050405020304" pitchFamily="18" charset="0"/>
              </a:rPr>
            </a:br>
            <a:endParaRPr lang="ru-RU" sz="2400" dirty="0">
              <a:solidFill>
                <a:schemeClr val="bg1"/>
              </a:solidFill>
              <a:latin typeface="Times New Roman" panose="02020603050405020304" pitchFamily="18" charset="0"/>
              <a:cs typeface="Times New Roman" panose="02020603050405020304" pitchFamily="18" charset="0"/>
            </a:endParaRPr>
          </a:p>
        </p:txBody>
      </p:sp>
      <p:sp>
        <p:nvSpPr>
          <p:cNvPr id="6" name="Прямоугольник 5"/>
          <p:cNvSpPr/>
          <p:nvPr/>
        </p:nvSpPr>
        <p:spPr>
          <a:xfrm>
            <a:off x="594732" y="758258"/>
            <a:ext cx="6096000" cy="2923877"/>
          </a:xfrm>
          <a:prstGeom prst="rect">
            <a:avLst/>
          </a:prstGeom>
        </p:spPr>
        <p:txBody>
          <a:bodyPr>
            <a:spAutoFit/>
          </a:bodyPr>
          <a:lstStyle/>
          <a:p>
            <a:pPr>
              <a:spcAft>
                <a:spcPts val="1600"/>
              </a:spcAft>
            </a:pPr>
            <a:r>
              <a:rPr lang="en-US" sz="2400" dirty="0" smtClean="0">
                <a:solidFill>
                  <a:srgbClr val="FFFF00"/>
                </a:solidFill>
                <a:latin typeface="Times New Roman" panose="02020603050405020304" pitchFamily="18" charset="0"/>
                <a:cs typeface="Times New Roman" panose="02020603050405020304" pitchFamily="18" charset="0"/>
              </a:rPr>
              <a:t>Imagination</a:t>
            </a:r>
            <a:endParaRPr lang="en-US" sz="2400" b="0" dirty="0" smtClean="0">
              <a:solidFill>
                <a:srgbClr val="FFFF00"/>
              </a:solidFill>
              <a:effectLst/>
              <a:latin typeface="Times New Roman" panose="02020603050405020304" pitchFamily="18" charset="0"/>
              <a:cs typeface="Times New Roman" panose="02020603050405020304" pitchFamily="18" charset="0"/>
            </a:endParaRPr>
          </a:p>
          <a:p>
            <a:pPr>
              <a:spcAft>
                <a:spcPts val="1600"/>
              </a:spcAft>
            </a:pPr>
            <a:r>
              <a:rPr lang="en-US" sz="2400" dirty="0" smtClean="0">
                <a:solidFill>
                  <a:srgbClr val="FFFF00"/>
                </a:solidFill>
                <a:latin typeface="Times New Roman" panose="02020603050405020304" pitchFamily="18" charset="0"/>
                <a:cs typeface="Times New Roman" panose="02020603050405020304" pitchFamily="18" charset="0"/>
              </a:rPr>
              <a:t>Persistence</a:t>
            </a:r>
            <a:endParaRPr lang="en-US" sz="2400" b="0" dirty="0" smtClean="0">
              <a:solidFill>
                <a:srgbClr val="FFFF00"/>
              </a:solidFill>
              <a:effectLst/>
              <a:latin typeface="Times New Roman" panose="02020603050405020304" pitchFamily="18" charset="0"/>
              <a:cs typeface="Times New Roman" panose="02020603050405020304" pitchFamily="18" charset="0"/>
            </a:endParaRPr>
          </a:p>
          <a:p>
            <a:pPr>
              <a:spcAft>
                <a:spcPts val="1600"/>
              </a:spcAft>
            </a:pPr>
            <a:r>
              <a:rPr lang="en-US" sz="2400" dirty="0" smtClean="0">
                <a:solidFill>
                  <a:srgbClr val="FFFF00"/>
                </a:solidFill>
                <a:latin typeface="Times New Roman" panose="02020603050405020304" pitchFamily="18" charset="0"/>
                <a:cs typeface="Times New Roman" panose="02020603050405020304" pitchFamily="18" charset="0"/>
              </a:rPr>
              <a:t>Perseverance</a:t>
            </a:r>
            <a:endParaRPr lang="en-US" sz="2400" b="0" dirty="0" smtClean="0">
              <a:solidFill>
                <a:srgbClr val="FFFF00"/>
              </a:solidFill>
              <a:effectLst/>
              <a:latin typeface="Times New Roman" panose="02020603050405020304" pitchFamily="18" charset="0"/>
              <a:cs typeface="Times New Roman" panose="02020603050405020304" pitchFamily="18" charset="0"/>
            </a:endParaRPr>
          </a:p>
          <a:p>
            <a:r>
              <a:rPr lang="en-US" sz="2400" b="0" dirty="0" smtClean="0">
                <a:solidFill>
                  <a:srgbClr val="FFFF00"/>
                </a:solidFill>
                <a:effectLst/>
                <a:latin typeface="Times New Roman" panose="02020603050405020304" pitchFamily="18" charset="0"/>
                <a:cs typeface="Times New Roman" panose="02020603050405020304" pitchFamily="18" charset="0"/>
              </a:rPr>
              <a:t/>
            </a:r>
            <a:br>
              <a:rPr lang="en-US" sz="2400" b="0" dirty="0" smtClean="0">
                <a:solidFill>
                  <a:srgbClr val="FFFF00"/>
                </a:solidFill>
                <a:effectLst/>
                <a:latin typeface="Times New Roman" panose="02020603050405020304" pitchFamily="18" charset="0"/>
                <a:cs typeface="Times New Roman" panose="02020603050405020304" pitchFamily="18" charset="0"/>
              </a:rPr>
            </a:br>
            <a:r>
              <a:rPr lang="en-US" sz="2400" b="0" dirty="0" smtClean="0">
                <a:solidFill>
                  <a:srgbClr val="FFFF00"/>
                </a:solidFill>
                <a:effectLst/>
                <a:latin typeface="Times New Roman" panose="02020603050405020304" pitchFamily="18" charset="0"/>
                <a:cs typeface="Times New Roman" panose="02020603050405020304" pitchFamily="18" charset="0"/>
              </a:rPr>
              <a:t/>
            </a:r>
            <a:br>
              <a:rPr lang="en-US" sz="2400" b="0" dirty="0" smtClean="0">
                <a:solidFill>
                  <a:srgbClr val="FFFF00"/>
                </a:solidFill>
                <a:effectLst/>
                <a:latin typeface="Times New Roman" panose="02020603050405020304" pitchFamily="18" charset="0"/>
                <a:cs typeface="Times New Roman" panose="02020603050405020304" pitchFamily="18" charset="0"/>
              </a:rPr>
            </a:br>
            <a:endParaRPr lang="ru-RU" sz="2400" dirty="0">
              <a:solidFill>
                <a:srgbClr val="FFFF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7334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avatars.mds.yandex.net/i?id=41b2813951a588dc82c1a013c20d78a4805c5d71-12935950-images-thumbs&amp;n=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197"/>
            <a:ext cx="12191999" cy="6864197"/>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p:cNvSpPr/>
          <p:nvPr/>
        </p:nvSpPr>
        <p:spPr>
          <a:xfrm>
            <a:off x="683078" y="623797"/>
            <a:ext cx="4167702" cy="461665"/>
          </a:xfrm>
          <a:prstGeom prst="rect">
            <a:avLst/>
          </a:prstGeom>
        </p:spPr>
        <p:txBody>
          <a:bodyPr wrap="square">
            <a:spAutoFit/>
          </a:bodyPr>
          <a:lstStyle/>
          <a:p>
            <a:r>
              <a:rPr lang="en-US" sz="2400" dirty="0">
                <a:solidFill>
                  <a:schemeClr val="bg1"/>
                </a:solidFill>
                <a:latin typeface="Times New Roman" panose="02020603050405020304" pitchFamily="18" charset="0"/>
                <a:cs typeface="Times New Roman" panose="02020603050405020304" pitchFamily="18" charset="0"/>
              </a:rPr>
              <a:t>C</a:t>
            </a:r>
            <a:r>
              <a:rPr lang="en-US" sz="2400" dirty="0" smtClean="0">
                <a:solidFill>
                  <a:schemeClr val="bg1"/>
                </a:solidFill>
                <a:latin typeface="Times New Roman" panose="02020603050405020304" pitchFamily="18" charset="0"/>
                <a:cs typeface="Times New Roman" panose="02020603050405020304" pitchFamily="18" charset="0"/>
              </a:rPr>
              <a:t>hronological table of events</a:t>
            </a:r>
            <a:endParaRPr lang="ru-RU" sz="2400" dirty="0">
              <a:solidFill>
                <a:schemeClr val="bg1"/>
              </a:solidFill>
              <a:latin typeface="Times New Roman" panose="02020603050405020304" pitchFamily="18" charset="0"/>
              <a:cs typeface="Times New Roman" panose="02020603050405020304" pitchFamily="18" charset="0"/>
            </a:endParaRPr>
          </a:p>
        </p:txBody>
      </p:sp>
      <p:sp>
        <p:nvSpPr>
          <p:cNvPr id="6" name="Прямоугольник 5"/>
          <p:cNvSpPr/>
          <p:nvPr/>
        </p:nvSpPr>
        <p:spPr>
          <a:xfrm>
            <a:off x="683078" y="1304334"/>
            <a:ext cx="6096000" cy="5334794"/>
          </a:xfrm>
          <a:prstGeom prst="rect">
            <a:avLst/>
          </a:prstGeom>
        </p:spPr>
        <p:txBody>
          <a:bodyPr>
            <a:spAutoFit/>
          </a:bodyPr>
          <a:lstStyle/>
          <a:p>
            <a:pPr>
              <a:spcAft>
                <a:spcPts val="1600"/>
              </a:spcAft>
            </a:pPr>
            <a:r>
              <a:rPr lang="en-US" dirty="0">
                <a:solidFill>
                  <a:schemeClr val="bg1"/>
                </a:solidFill>
                <a:latin typeface="Times New Roman" panose="02020603050405020304" pitchFamily="18" charset="0"/>
                <a:cs typeface="Times New Roman" panose="02020603050405020304" pitchFamily="18" charset="0"/>
              </a:rPr>
              <a:t>1983: At age 12, creates and sells video game for $500.</a:t>
            </a:r>
            <a:endParaRPr lang="en-US" b="0" dirty="0" smtClean="0">
              <a:solidFill>
                <a:schemeClr val="bg1"/>
              </a:solidFill>
              <a:effectLst/>
              <a:latin typeface="Times New Roman" panose="02020603050405020304" pitchFamily="18" charset="0"/>
              <a:cs typeface="Times New Roman" panose="02020603050405020304" pitchFamily="18" charset="0"/>
            </a:endParaRPr>
          </a:p>
          <a:p>
            <a:pPr>
              <a:spcAft>
                <a:spcPts val="1600"/>
              </a:spcAft>
            </a:pPr>
            <a:r>
              <a:rPr lang="en-US" dirty="0">
                <a:solidFill>
                  <a:schemeClr val="bg1"/>
                </a:solidFill>
                <a:latin typeface="Times New Roman" panose="02020603050405020304" pitchFamily="18" charset="0"/>
                <a:cs typeface="Times New Roman" panose="02020603050405020304" pitchFamily="18" charset="0"/>
              </a:rPr>
              <a:t>1999: He and his brother sell their first company, Zip2, for $300 Million</a:t>
            </a:r>
            <a:endParaRPr lang="en-US" b="0" dirty="0" smtClean="0">
              <a:solidFill>
                <a:schemeClr val="bg1"/>
              </a:solidFill>
              <a:effectLst/>
              <a:latin typeface="Times New Roman" panose="02020603050405020304" pitchFamily="18" charset="0"/>
              <a:cs typeface="Times New Roman" panose="02020603050405020304" pitchFamily="18" charset="0"/>
            </a:endParaRPr>
          </a:p>
          <a:p>
            <a:pPr>
              <a:spcAft>
                <a:spcPts val="1600"/>
              </a:spcAft>
            </a:pPr>
            <a:r>
              <a:rPr lang="en-US" dirty="0">
                <a:solidFill>
                  <a:schemeClr val="bg1"/>
                </a:solidFill>
                <a:latin typeface="Times New Roman" panose="02020603050405020304" pitchFamily="18" charset="0"/>
                <a:cs typeface="Times New Roman" panose="02020603050405020304" pitchFamily="18" charset="0"/>
              </a:rPr>
              <a:t>2002: Sells </a:t>
            </a:r>
            <a:r>
              <a:rPr lang="en-US" dirty="0" err="1">
                <a:solidFill>
                  <a:schemeClr val="bg1"/>
                </a:solidFill>
                <a:latin typeface="Times New Roman" panose="02020603050405020304" pitchFamily="18" charset="0"/>
                <a:cs typeface="Times New Roman" panose="02020603050405020304" pitchFamily="18" charset="0"/>
              </a:rPr>
              <a:t>Paypal</a:t>
            </a:r>
            <a:r>
              <a:rPr lang="en-US" dirty="0">
                <a:solidFill>
                  <a:schemeClr val="bg1"/>
                </a:solidFill>
                <a:latin typeface="Times New Roman" panose="02020603050405020304" pitchFamily="18" charset="0"/>
                <a:cs typeface="Times New Roman" panose="02020603050405020304" pitchFamily="18" charset="0"/>
              </a:rPr>
              <a:t> to </a:t>
            </a:r>
            <a:r>
              <a:rPr lang="en-US" dirty="0" err="1">
                <a:solidFill>
                  <a:schemeClr val="bg1"/>
                </a:solidFill>
                <a:latin typeface="Times New Roman" panose="02020603050405020304" pitchFamily="18" charset="0"/>
                <a:cs typeface="Times New Roman" panose="02020603050405020304" pitchFamily="18" charset="0"/>
              </a:rPr>
              <a:t>Ebay</a:t>
            </a:r>
            <a:r>
              <a:rPr lang="en-US" dirty="0">
                <a:solidFill>
                  <a:schemeClr val="bg1"/>
                </a:solidFill>
                <a:latin typeface="Times New Roman" panose="02020603050405020304" pitchFamily="18" charset="0"/>
                <a:cs typeface="Times New Roman" panose="02020603050405020304" pitchFamily="18" charset="0"/>
              </a:rPr>
              <a:t> for $1.5 Billion, that same year founds </a:t>
            </a:r>
            <a:r>
              <a:rPr lang="en-US" dirty="0" err="1">
                <a:solidFill>
                  <a:schemeClr val="bg1"/>
                </a:solidFill>
                <a:latin typeface="Times New Roman" panose="02020603050405020304" pitchFamily="18" charset="0"/>
                <a:cs typeface="Times New Roman" panose="02020603050405020304" pitchFamily="18" charset="0"/>
              </a:rPr>
              <a:t>SpaceX</a:t>
            </a:r>
            <a:endParaRPr lang="en-US" b="0" dirty="0" smtClean="0">
              <a:solidFill>
                <a:schemeClr val="bg1"/>
              </a:solidFill>
              <a:effectLst/>
              <a:latin typeface="Times New Roman" panose="02020603050405020304" pitchFamily="18" charset="0"/>
              <a:cs typeface="Times New Roman" panose="02020603050405020304" pitchFamily="18" charset="0"/>
            </a:endParaRPr>
          </a:p>
          <a:p>
            <a:pPr>
              <a:spcAft>
                <a:spcPts val="1600"/>
              </a:spcAft>
            </a:pPr>
            <a:r>
              <a:rPr lang="en-US" dirty="0">
                <a:solidFill>
                  <a:schemeClr val="bg1"/>
                </a:solidFill>
                <a:latin typeface="Times New Roman" panose="02020603050405020304" pitchFamily="18" charset="0"/>
                <a:cs typeface="Times New Roman" panose="02020603050405020304" pitchFamily="18" charset="0"/>
              </a:rPr>
              <a:t>2004: Invests in Tesla Motors</a:t>
            </a:r>
            <a:endParaRPr lang="en-US" b="0" dirty="0" smtClean="0">
              <a:solidFill>
                <a:schemeClr val="bg1"/>
              </a:solidFill>
              <a:effectLst/>
              <a:latin typeface="Times New Roman" panose="02020603050405020304" pitchFamily="18" charset="0"/>
              <a:cs typeface="Times New Roman" panose="02020603050405020304" pitchFamily="18" charset="0"/>
            </a:endParaRPr>
          </a:p>
          <a:p>
            <a:pPr>
              <a:spcAft>
                <a:spcPts val="1600"/>
              </a:spcAft>
            </a:pPr>
            <a:r>
              <a:rPr lang="en-US" dirty="0">
                <a:solidFill>
                  <a:schemeClr val="bg1"/>
                </a:solidFill>
                <a:latin typeface="Times New Roman" panose="02020603050405020304" pitchFamily="18" charset="0"/>
                <a:cs typeface="Times New Roman" panose="02020603050405020304" pitchFamily="18" charset="0"/>
              </a:rPr>
              <a:t>2008: Becomes Tesla CEO</a:t>
            </a:r>
            <a:endParaRPr lang="en-US" b="0" dirty="0" smtClean="0">
              <a:solidFill>
                <a:schemeClr val="bg1"/>
              </a:solidFill>
              <a:effectLst/>
              <a:latin typeface="Times New Roman" panose="02020603050405020304" pitchFamily="18" charset="0"/>
              <a:cs typeface="Times New Roman" panose="02020603050405020304" pitchFamily="18" charset="0"/>
            </a:endParaRPr>
          </a:p>
          <a:p>
            <a:pPr>
              <a:spcAft>
                <a:spcPts val="1600"/>
              </a:spcAft>
            </a:pPr>
            <a:r>
              <a:rPr lang="en-US" dirty="0">
                <a:solidFill>
                  <a:schemeClr val="bg1"/>
                </a:solidFill>
                <a:latin typeface="Times New Roman" panose="02020603050405020304" pitchFamily="18" charset="0"/>
                <a:cs typeface="Times New Roman" panose="02020603050405020304" pitchFamily="18" charset="0"/>
              </a:rPr>
              <a:t>2013: Develops Hyperloop concept</a:t>
            </a:r>
            <a:endParaRPr lang="en-US" b="0" dirty="0" smtClean="0">
              <a:solidFill>
                <a:schemeClr val="bg1"/>
              </a:solidFill>
              <a:effectLst/>
              <a:latin typeface="Times New Roman" panose="02020603050405020304" pitchFamily="18" charset="0"/>
              <a:cs typeface="Times New Roman" panose="02020603050405020304" pitchFamily="18" charset="0"/>
            </a:endParaRPr>
          </a:p>
          <a:p>
            <a:pPr>
              <a:spcAft>
                <a:spcPts val="1600"/>
              </a:spcAft>
            </a:pPr>
            <a:r>
              <a:rPr lang="en-US" dirty="0">
                <a:solidFill>
                  <a:schemeClr val="bg1"/>
                </a:solidFill>
                <a:latin typeface="Times New Roman" panose="02020603050405020304" pitchFamily="18" charset="0"/>
                <a:cs typeface="Times New Roman" panose="02020603050405020304" pitchFamily="18" charset="0"/>
              </a:rPr>
              <a:t>2015: Announces creation of </a:t>
            </a:r>
            <a:r>
              <a:rPr lang="en-US" dirty="0" err="1">
                <a:solidFill>
                  <a:schemeClr val="bg1"/>
                </a:solidFill>
                <a:latin typeface="Times New Roman" panose="02020603050405020304" pitchFamily="18" charset="0"/>
                <a:cs typeface="Times New Roman" panose="02020603050405020304" pitchFamily="18" charset="0"/>
              </a:rPr>
              <a:t>OpenAI</a:t>
            </a:r>
            <a:endParaRPr lang="en-US" b="0" dirty="0" smtClean="0">
              <a:solidFill>
                <a:schemeClr val="bg1"/>
              </a:solidFill>
              <a:effectLst/>
              <a:latin typeface="Times New Roman" panose="02020603050405020304" pitchFamily="18" charset="0"/>
              <a:cs typeface="Times New Roman" panose="02020603050405020304" pitchFamily="18" charset="0"/>
            </a:endParaRPr>
          </a:p>
          <a:p>
            <a:pPr>
              <a:spcAft>
                <a:spcPts val="1600"/>
              </a:spcAft>
            </a:pPr>
            <a:r>
              <a:rPr lang="en-US" dirty="0">
                <a:solidFill>
                  <a:schemeClr val="bg1"/>
                </a:solidFill>
                <a:latin typeface="Times New Roman" panose="02020603050405020304" pitchFamily="18" charset="0"/>
                <a:cs typeface="Times New Roman" panose="02020603050405020304" pitchFamily="18" charset="0"/>
              </a:rPr>
              <a:t>2016: Announces Boring Company</a:t>
            </a:r>
            <a:endParaRPr lang="en-US" b="0" dirty="0" smtClean="0">
              <a:solidFill>
                <a:schemeClr val="bg1"/>
              </a:solidFill>
              <a:effectLst/>
              <a:latin typeface="Times New Roman" panose="02020603050405020304" pitchFamily="18" charset="0"/>
              <a:cs typeface="Times New Roman" panose="02020603050405020304" pitchFamily="18" charset="0"/>
            </a:endParaRPr>
          </a:p>
          <a:p>
            <a:r>
              <a:rPr lang="en-US" b="0" dirty="0" smtClean="0">
                <a:effectLst/>
              </a:rPr>
              <a:t/>
            </a:r>
            <a:br>
              <a:rPr lang="en-US" b="0" dirty="0" smtClean="0">
                <a:effectLst/>
              </a:rPr>
            </a:br>
            <a:r>
              <a:rPr lang="en-US" b="0" dirty="0" smtClean="0">
                <a:effectLst/>
              </a:rPr>
              <a:t/>
            </a:r>
            <a:br>
              <a:rPr lang="en-US" b="0" dirty="0" smtClean="0">
                <a:effectLst/>
              </a:rPr>
            </a:br>
            <a:endParaRPr lang="ru-RU" dirty="0"/>
          </a:p>
        </p:txBody>
      </p:sp>
    </p:spTree>
    <p:extLst>
      <p:ext uri="{BB962C8B-B14F-4D97-AF65-F5344CB8AC3E}">
        <p14:creationId xmlns:p14="http://schemas.microsoft.com/office/powerpoint/2010/main" val="3179158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1" y="1"/>
            <a:ext cx="12192000" cy="6858000"/>
          </a:xfrm>
          <a:prstGeom prst="rect">
            <a:avLst/>
          </a:prstGeom>
        </p:spPr>
      </p:pic>
      <p:sp>
        <p:nvSpPr>
          <p:cNvPr id="2" name="Заголовок 1"/>
          <p:cNvSpPr>
            <a:spLocks noGrp="1"/>
          </p:cNvSpPr>
          <p:nvPr>
            <p:ph type="title"/>
          </p:nvPr>
        </p:nvSpPr>
        <p:spPr/>
        <p:txBody>
          <a:bodyPr/>
          <a:lstStyle/>
          <a:p>
            <a:r>
              <a:rPr lang="en-US" dirty="0" smtClean="0"/>
              <a:t>Forbs</a:t>
            </a:r>
            <a:endParaRPr lang="ru-RU" dirty="0"/>
          </a:p>
        </p:txBody>
      </p:sp>
      <p:sp>
        <p:nvSpPr>
          <p:cNvPr id="3" name="Объект 2"/>
          <p:cNvSpPr>
            <a:spLocks noGrp="1"/>
          </p:cNvSpPr>
          <p:nvPr>
            <p:ph idx="1"/>
          </p:nvPr>
        </p:nvSpPr>
        <p:spPr/>
        <p:txBody>
          <a:bodyPr/>
          <a:lstStyle/>
          <a:p>
            <a:r>
              <a:rPr lang="en-US" dirty="0" smtClean="0">
                <a:solidFill>
                  <a:schemeClr val="accent4"/>
                </a:solidFill>
                <a:latin typeface="Times New Roman" panose="02020603050405020304" pitchFamily="18" charset="0"/>
                <a:cs typeface="Times New Roman" panose="02020603050405020304" pitchFamily="18" charset="0"/>
              </a:rPr>
              <a:t>As of April 2025, Elon Musk is the richest man in the world. </a:t>
            </a:r>
          </a:p>
          <a:p>
            <a:r>
              <a:rPr lang="en-US" dirty="0" smtClean="0">
                <a:solidFill>
                  <a:schemeClr val="accent4"/>
                </a:solidFill>
                <a:latin typeface="Times New Roman" panose="02020603050405020304" pitchFamily="18" charset="0"/>
                <a:cs typeface="Times New Roman" panose="02020603050405020304" pitchFamily="18" charset="0"/>
              </a:rPr>
              <a:t>His fortune, according to the editors of Forbes magazine, amounted to 342 billion dollars.</a:t>
            </a:r>
          </a:p>
          <a:p>
            <a:r>
              <a:rPr lang="en-US" dirty="0" smtClean="0">
                <a:solidFill>
                  <a:schemeClr val="accent4"/>
                </a:solidFill>
                <a:latin typeface="Times New Roman" panose="02020603050405020304" pitchFamily="18" charset="0"/>
                <a:cs typeface="Times New Roman" panose="02020603050405020304" pitchFamily="18" charset="0"/>
              </a:rPr>
              <a:t>      On January 7, 2021, Elon Musk became the richest man on the planet, displacing Amazon founder Jeff Bezos to second place in the Forbes ranking. Musk's fortune at that time was estimated at 185 billion dollars.</a:t>
            </a:r>
            <a:endParaRPr lang="ru-RU"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5411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rotWithShape="1">
          <a:blip r:embed="rId2"/>
          <a:srcRect l="21642" t="6292" b="187"/>
          <a:stretch/>
        </p:blipFill>
        <p:spPr>
          <a:xfrm>
            <a:off x="0" y="-2490"/>
            <a:ext cx="12192000" cy="6860490"/>
          </a:xfrm>
          <a:prstGeom prst="rect">
            <a:avLst/>
          </a:prstGeom>
        </p:spPr>
      </p:pic>
      <p:sp>
        <p:nvSpPr>
          <p:cNvPr id="2" name="Заголовок 1"/>
          <p:cNvSpPr>
            <a:spLocks noGrp="1"/>
          </p:cNvSpPr>
          <p:nvPr>
            <p:ph type="title"/>
          </p:nvPr>
        </p:nvSpPr>
        <p:spPr/>
        <p:txBody>
          <a:bodyPr>
            <a:normAutofit/>
          </a:bodyPr>
          <a:lstStyle/>
          <a:p>
            <a:r>
              <a:rPr lang="en-US" dirty="0" smtClean="0">
                <a:solidFill>
                  <a:schemeClr val="accent4"/>
                </a:solidFill>
                <a:latin typeface="Times New Roman" panose="02020603050405020304" pitchFamily="18" charset="0"/>
                <a:cs typeface="Times New Roman" panose="02020603050405020304" pitchFamily="18" charset="0"/>
              </a:rPr>
              <a:t>Politics</a:t>
            </a:r>
            <a:endParaRPr lang="ru-RU" dirty="0">
              <a:solidFill>
                <a:schemeClr val="accent4"/>
              </a:solidFill>
              <a:latin typeface="Times New Roman" panose="02020603050405020304" pitchFamily="18" charset="0"/>
              <a:cs typeface="Times New Roman" panose="02020603050405020304" pitchFamily="18" charset="0"/>
            </a:endParaRPr>
          </a:p>
        </p:txBody>
      </p:sp>
      <p:sp>
        <p:nvSpPr>
          <p:cNvPr id="3" name="Объект 2"/>
          <p:cNvSpPr>
            <a:spLocks noGrp="1"/>
          </p:cNvSpPr>
          <p:nvPr>
            <p:ph idx="1"/>
          </p:nvPr>
        </p:nvSpPr>
        <p:spPr/>
        <p:txBody>
          <a:bodyPr/>
          <a:lstStyle/>
          <a:p>
            <a:r>
              <a:rPr lang="en-US" dirty="0" smtClean="0">
                <a:solidFill>
                  <a:schemeClr val="accent4"/>
                </a:solidFill>
                <a:latin typeface="Times New Roman" panose="02020603050405020304" pitchFamily="18" charset="0"/>
                <a:cs typeface="Times New Roman" panose="02020603050405020304" pitchFamily="18" charset="0"/>
              </a:rPr>
              <a:t>On October 6, 2024, Elon Musk spoke for the first time at an election rally in support of presidential candidate Donald Trump. </a:t>
            </a:r>
          </a:p>
          <a:p>
            <a:r>
              <a:rPr lang="en-US" dirty="0" smtClean="0">
                <a:solidFill>
                  <a:schemeClr val="accent4"/>
                </a:solidFill>
                <a:latin typeface="Times New Roman" panose="02020603050405020304" pitchFamily="18" charset="0"/>
                <a:cs typeface="Times New Roman" panose="02020603050405020304" pitchFamily="18" charset="0"/>
              </a:rPr>
              <a:t>The businessman called for voting for the former head of the White House, otherwise, according to him, this will be the last election in the United States, and Trump must win in order to preserve the Constitution and democracy in the country.</a:t>
            </a:r>
            <a:endParaRPr lang="ru-RU"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4325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12192000" cy="6858000"/>
          </a:xfrm>
          <a:prstGeom prst="rect">
            <a:avLst/>
          </a:prstGeom>
        </p:spPr>
      </p:pic>
      <p:sp>
        <p:nvSpPr>
          <p:cNvPr id="2" name="Заголовок 1"/>
          <p:cNvSpPr>
            <a:spLocks noGrp="1"/>
          </p:cNvSpPr>
          <p:nvPr>
            <p:ph type="title"/>
          </p:nvPr>
        </p:nvSpPr>
        <p:spPr/>
        <p:txBody>
          <a:bodyPr/>
          <a:lstStyle/>
          <a:p>
            <a:r>
              <a:rPr lang="en-US" dirty="0" smtClean="0">
                <a:solidFill>
                  <a:schemeClr val="accent4"/>
                </a:solidFill>
              </a:rPr>
              <a:t>Close relatives</a:t>
            </a:r>
            <a:endParaRPr lang="ru-RU" dirty="0">
              <a:solidFill>
                <a:schemeClr val="accent4"/>
              </a:solidFill>
            </a:endParaRPr>
          </a:p>
        </p:txBody>
      </p:sp>
      <p:sp>
        <p:nvSpPr>
          <p:cNvPr id="3" name="Объект 2"/>
          <p:cNvSpPr>
            <a:spLocks noGrp="1"/>
          </p:cNvSpPr>
          <p:nvPr>
            <p:ph idx="1"/>
          </p:nvPr>
        </p:nvSpPr>
        <p:spPr>
          <a:xfrm>
            <a:off x="838201" y="1825625"/>
            <a:ext cx="7993566" cy="4351338"/>
          </a:xfrm>
        </p:spPr>
        <p:txBody>
          <a:bodyPr/>
          <a:lstStyle/>
          <a:p>
            <a:r>
              <a:rPr lang="en-US" dirty="0" smtClean="0">
                <a:solidFill>
                  <a:schemeClr val="accent4"/>
                </a:solidFill>
                <a:latin typeface="Times New Roman" panose="02020603050405020304" pitchFamily="18" charset="0"/>
                <a:cs typeface="Times New Roman" panose="02020603050405020304" pitchFamily="18" charset="0"/>
              </a:rPr>
              <a:t>May Musk, Elon's mother, is also a well-known public figure, a successful model, lecturer and nutritionist.</a:t>
            </a:r>
            <a:endParaRPr lang="ru-RU"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7612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Объект 3"/>
          <p:cNvPicPr>
            <a:picLocks noGrp="1" noChangeAspect="1"/>
          </p:cNvPicPr>
          <p:nvPr>
            <p:ph idx="1"/>
          </p:nvPr>
        </p:nvPicPr>
        <p:blipFill>
          <a:blip r:embed="rId2"/>
          <a:stretch>
            <a:fillRect/>
          </a:stretch>
        </p:blipFill>
        <p:spPr>
          <a:xfrm>
            <a:off x="0" y="0"/>
            <a:ext cx="12192000" cy="6851136"/>
          </a:xfrm>
          <a:prstGeom prst="rect">
            <a:avLst/>
          </a:prstGeom>
        </p:spPr>
      </p:pic>
      <p:sp>
        <p:nvSpPr>
          <p:cNvPr id="2" name="Заголовок 1"/>
          <p:cNvSpPr>
            <a:spLocks noGrp="1"/>
          </p:cNvSpPr>
          <p:nvPr>
            <p:ph type="title"/>
          </p:nvPr>
        </p:nvSpPr>
        <p:spPr>
          <a:xfrm>
            <a:off x="838200" y="2762786"/>
            <a:ext cx="10515600" cy="1325563"/>
          </a:xfrm>
        </p:spPr>
        <p:txBody>
          <a:bodyPr/>
          <a:lstStyle/>
          <a:p>
            <a:pPr algn="ctr"/>
            <a:r>
              <a:rPr lang="en-US" dirty="0" smtClean="0">
                <a:solidFill>
                  <a:schemeClr val="accent4"/>
                </a:solidFill>
                <a:latin typeface="Times New Roman" panose="02020603050405020304" pitchFamily="18" charset="0"/>
                <a:cs typeface="Times New Roman" panose="02020603050405020304" pitchFamily="18" charset="0"/>
              </a:rPr>
              <a:t>The End</a:t>
            </a:r>
            <a:endParaRPr lang="ru-RU"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101305"/>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TotalTime>
  <Words>308</Words>
  <Application>Microsoft Office PowerPoint</Application>
  <PresentationFormat>Широкоэкранный</PresentationFormat>
  <Paragraphs>39</Paragraphs>
  <Slides>8</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8</vt:i4>
      </vt:variant>
    </vt:vector>
  </HeadingPairs>
  <TitlesOfParts>
    <vt:vector size="13" baseType="lpstr">
      <vt:lpstr>Arial</vt:lpstr>
      <vt:lpstr>Calibri</vt:lpstr>
      <vt:lpstr>Calibri Light</vt:lpstr>
      <vt:lpstr>Times New Roman</vt:lpstr>
      <vt:lpstr>Тема Office</vt:lpstr>
      <vt:lpstr>Презентация PowerPoint</vt:lpstr>
      <vt:lpstr>Презентация PowerPoint</vt:lpstr>
      <vt:lpstr>Презентация PowerPoint</vt:lpstr>
      <vt:lpstr>Презентация PowerPoint</vt:lpstr>
      <vt:lpstr>Forbs</vt:lpstr>
      <vt:lpstr>Politics</vt:lpstr>
      <vt:lpstr>Close relatives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Студенты</dc:creator>
  <cp:lastModifiedBy>Студенты</cp:lastModifiedBy>
  <cp:revision>12</cp:revision>
  <dcterms:created xsi:type="dcterms:W3CDTF">2025-05-21T10:03:58Z</dcterms:created>
  <dcterms:modified xsi:type="dcterms:W3CDTF">2025-05-22T08:38:22Z</dcterms:modified>
</cp:coreProperties>
</file>

<file path=docProps/thumbnail.jpeg>
</file>